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E1F15C-272D-4E45-9D74-F1BFF22AFC2B}">
  <a:tblStyle styleId="{53E1F15C-272D-4E45-9D74-F1BFF22AFC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1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eab99608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eab996083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b="0" i="0" sz="7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small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9EC0D5">
                  <a:alpha val="6666"/>
                </a:srgbClr>
              </a:gs>
              <a:gs pos="36000">
                <a:srgbClr val="9EC0D5">
                  <a:alpha val="5882"/>
                </a:srgbClr>
              </a:gs>
              <a:gs pos="69000">
                <a:srgbClr val="9EC0D5">
                  <a:alpha val="0"/>
                </a:srgbClr>
              </a:gs>
              <a:gs pos="100000">
                <a:srgbClr val="9EC0D5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Relationship Id="rId7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5.png"/><Relationship Id="rId7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b="0" i="0" lang="en-US" sz="7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Travas</a:t>
            </a:r>
            <a:endParaRPr b="0" i="0" sz="72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9"/>
          <p:cNvSpPr txBox="1"/>
          <p:nvPr>
            <p:ph idx="1" type="subTitle"/>
          </p:nvPr>
        </p:nvSpPr>
        <p:spPr>
          <a:xfrm>
            <a:off x="1154955" y="4790259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i="1" lang="en-US" sz="2400"/>
              <a:t>Augmenting cryptocurrency traders with the power of data analysis and automated trading</a:t>
            </a:r>
            <a:endParaRPr i="1"/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00" y="214075"/>
            <a:ext cx="688750" cy="6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Roadmap</a:t>
            </a: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464024" y="1528549"/>
            <a:ext cx="2224585" cy="223823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607313" y="2049400"/>
            <a:ext cx="1938000" cy="10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Private Alpha </a:t>
            </a:r>
            <a:endParaRPr b="1" i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 API</a:t>
            </a:r>
            <a:endParaRPr b="1" i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 Trading</a:t>
            </a:r>
            <a:endParaRPr b="1" i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Newsletter Launch</a:t>
            </a:r>
            <a:endParaRPr b="1" i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28"/>
          <p:cNvSpPr/>
          <p:nvPr/>
        </p:nvSpPr>
        <p:spPr>
          <a:xfrm>
            <a:off x="3125337" y="2186000"/>
            <a:ext cx="887105" cy="92333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4194529" y="1528548"/>
            <a:ext cx="2402006" cy="223823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3824125" y="2247550"/>
            <a:ext cx="3137700" cy="10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Rolling Alpa -&gt; </a:t>
            </a:r>
            <a:r>
              <a:rPr b="1" i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 Beta</a:t>
            </a:r>
            <a:endParaRPr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Machine Learning API</a:t>
            </a:r>
            <a:endParaRPr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/>
              <a:t>Company Branding</a:t>
            </a:r>
            <a:endParaRPr b="1" i="1"/>
          </a:p>
        </p:txBody>
      </p:sp>
      <p:sp>
        <p:nvSpPr>
          <p:cNvPr id="247" name="Google Shape;247;p28"/>
          <p:cNvSpPr/>
          <p:nvPr/>
        </p:nvSpPr>
        <p:spPr>
          <a:xfrm>
            <a:off x="8727743" y="1528548"/>
            <a:ext cx="2402006" cy="223823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8939275" y="218835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Production Launch</a:t>
            </a:r>
            <a:endParaRPr b="1" i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V2 Development</a:t>
            </a:r>
            <a:endParaRPr b="1" i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Mobile App Development</a:t>
            </a:r>
            <a:endParaRPr b="1" i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464024" y="3930555"/>
            <a:ext cx="2347415" cy="912058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646111" y="4099534"/>
            <a:ext cx="18991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 2018</a:t>
            </a:r>
            <a:endParaRPr/>
          </a:p>
        </p:txBody>
      </p:sp>
      <p:sp>
        <p:nvSpPr>
          <p:cNvPr id="251" name="Google Shape;251;p28"/>
          <p:cNvSpPr/>
          <p:nvPr/>
        </p:nvSpPr>
        <p:spPr>
          <a:xfrm>
            <a:off x="4174764" y="3932829"/>
            <a:ext cx="2347415" cy="912058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4266886" y="4037978"/>
            <a:ext cx="21631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 2018</a:t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8755038" y="3930553"/>
            <a:ext cx="2347415" cy="912058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8939284" y="4037978"/>
            <a:ext cx="1869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 2019</a:t>
            </a: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7218586" y="2186000"/>
            <a:ext cx="887105" cy="92333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00" y="214075"/>
            <a:ext cx="688750" cy="6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9"/>
          <p:cNvPicPr preferRelativeResize="0"/>
          <p:nvPr/>
        </p:nvPicPr>
        <p:blipFill rotWithShape="1">
          <a:blip r:embed="rId4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9"/>
          <p:cNvPicPr preferRelativeResize="0"/>
          <p:nvPr/>
        </p:nvPicPr>
        <p:blipFill rotWithShape="1">
          <a:blip r:embed="rId5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9EC0D5">
                  <a:alpha val="6666"/>
                </a:srgbClr>
              </a:gs>
              <a:gs pos="36000">
                <a:srgbClr val="9EC0D5">
                  <a:alpha val="5882"/>
                </a:srgbClr>
              </a:gs>
              <a:gs pos="69000">
                <a:srgbClr val="9EC0D5">
                  <a:alpha val="0"/>
                </a:srgbClr>
              </a:gs>
              <a:gs pos="100000">
                <a:srgbClr val="9EC0D5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29"/>
          <p:cNvPicPr preferRelativeResize="0"/>
          <p:nvPr/>
        </p:nvPicPr>
        <p:blipFill rotWithShape="1">
          <a:blip r:embed="rId6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/>
          <p:cNvPicPr preferRelativeResize="0"/>
          <p:nvPr/>
        </p:nvPicPr>
        <p:blipFill rotWithShape="1">
          <a:blip r:embed="rId7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9"/>
          <p:cNvSpPr txBox="1"/>
          <p:nvPr>
            <p:ph type="title"/>
          </p:nvPr>
        </p:nvSpPr>
        <p:spPr>
          <a:xfrm>
            <a:off x="8200279" y="1325880"/>
            <a:ext cx="3344020" cy="30665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b="0" i="0" lang="en-US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Funds Needed</a:t>
            </a: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9" name="Google Shape;269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13560" y="965141"/>
            <a:ext cx="5559247" cy="493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444400" y="214075"/>
            <a:ext cx="688750" cy="6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 FOR WATCHING!</a:t>
            </a:r>
            <a:endParaRPr/>
          </a:p>
        </p:txBody>
      </p:sp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there any questions?</a:t>
            </a:r>
            <a:endParaRPr/>
          </a:p>
        </p:txBody>
      </p:sp>
      <p:pic>
        <p:nvPicPr>
          <p:cNvPr id="277" name="Google Shape;2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00" y="214075"/>
            <a:ext cx="688750" cy="6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Problem: Algorithmic Trading is Complicated</a:t>
            </a:r>
            <a:endParaRPr/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646111" y="1692309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Trading algorithmically has historically been expensive and requires immense technical knowledge of programming</a:t>
            </a:r>
            <a:endParaRPr/>
          </a:p>
          <a:p>
            <a:pPr indent="-2209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results in large up-front costs of money and time</a:t>
            </a:r>
            <a:endParaRPr/>
          </a:p>
          <a:p>
            <a:pPr indent="-2209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Cryptocurrency speculators have had no simple bot trading platform</a:t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00" y="214075"/>
            <a:ext cx="688750" cy="6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Solution: Travas Platform</a:t>
            </a:r>
            <a:endParaRPr b="0" i="0" sz="42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646111" y="185324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web-based platform for researching and algorithmically trading cryptocurrency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7811" y="3400420"/>
            <a:ext cx="3515216" cy="2238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generated with very high confidence" id="164" name="Google Shape;16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111" y="3288586"/>
            <a:ext cx="3204685" cy="2379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generated with very high confidence" id="165" name="Google Shape;16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0042" y="3330213"/>
            <a:ext cx="3848637" cy="229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44400" y="214075"/>
            <a:ext cx="688750" cy="6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656386" y="21406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 - Au</a:t>
            </a:r>
            <a:r>
              <a:rPr lang="en-US"/>
              <a:t>tomated Trading</a:t>
            </a:r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00" y="214075"/>
            <a:ext cx="688750" cy="6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075" y="1190925"/>
            <a:ext cx="4626024" cy="26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375" y="3434300"/>
            <a:ext cx="4626025" cy="287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6550" y="1448200"/>
            <a:ext cx="5712275" cy="461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656386" y="21406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 - </a:t>
            </a:r>
            <a:r>
              <a:rPr lang="en-US"/>
              <a:t>Market &amp; Data Analysis</a:t>
            </a: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00" y="214075"/>
            <a:ext cx="688750" cy="6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200" y="981376"/>
            <a:ext cx="5182898" cy="321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850" y="3184481"/>
            <a:ext cx="5182900" cy="304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8150" y="1614468"/>
            <a:ext cx="6281450" cy="39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Now?</a:t>
            </a:r>
            <a:endParaRPr/>
          </a:p>
        </p:txBody>
      </p: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Relatively untapped market with only a few competitors.</a:t>
            </a:r>
            <a:endParaRPr/>
          </a:p>
          <a:p>
            <a:pPr indent="-2209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cryptocurrency market is quickly expanding as cryptocurrency becomes a mainstream technology</a:t>
            </a:r>
            <a:endParaRPr/>
          </a:p>
          <a:p>
            <a:pPr indent="-2209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09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400" y="214075"/>
            <a:ext cx="688750" cy="6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Market</a:t>
            </a:r>
            <a:endParaRPr/>
          </a:p>
        </p:txBody>
      </p:sp>
      <p:sp>
        <p:nvSpPr>
          <p:cNvPr id="197" name="Google Shape;197;p25"/>
          <p:cNvSpPr/>
          <p:nvPr/>
        </p:nvSpPr>
        <p:spPr>
          <a:xfrm>
            <a:off x="809786" y="1160211"/>
            <a:ext cx="2137892" cy="2217071"/>
          </a:xfrm>
          <a:prstGeom prst="ellipse">
            <a:avLst/>
          </a:prstGeom>
          <a:solidFill>
            <a:schemeClr val="accent3"/>
          </a:solidFill>
          <a:ln cap="rnd" cmpd="sng" w="19050">
            <a:solidFill>
              <a:srgbClr val="1C96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1170394" y="1832823"/>
            <a:ext cx="19575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300B +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cryptocurrency volume traded annually" id="199" name="Google Shape;1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6665" y="4008276"/>
            <a:ext cx="908685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/>
          <p:nvPr/>
        </p:nvSpPr>
        <p:spPr>
          <a:xfrm>
            <a:off x="727948" y="2805466"/>
            <a:ext cx="2301567" cy="830997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809786" y="2849724"/>
            <a:ext cx="213789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Cryptocurrency Market Cap</a:t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4569746" y="1003891"/>
            <a:ext cx="2137892" cy="2217071"/>
          </a:xfrm>
          <a:prstGeom prst="ellipse">
            <a:avLst/>
          </a:prstGeom>
          <a:solidFill>
            <a:schemeClr val="accent3"/>
          </a:solidFill>
          <a:ln cap="rnd" cmpd="sng" w="19050">
            <a:solidFill>
              <a:srgbClr val="1C96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4750050" y="1789260"/>
            <a:ext cx="19575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2900%+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4487909" y="2811220"/>
            <a:ext cx="2301567" cy="830997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4659899" y="2759297"/>
            <a:ext cx="192119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Market Cap increase in 2017</a:t>
            </a: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8166031" y="960208"/>
            <a:ext cx="2137892" cy="2217071"/>
          </a:xfrm>
          <a:prstGeom prst="ellipse">
            <a:avLst/>
          </a:prstGeom>
          <a:solidFill>
            <a:schemeClr val="accent3"/>
          </a:solidFill>
          <a:ln cap="rnd" cmpd="sng" w="19050">
            <a:solidFill>
              <a:srgbClr val="1C96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8247869" y="1745577"/>
            <a:ext cx="19575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1600+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8166031" y="2805466"/>
            <a:ext cx="2301567" cy="830997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8216048" y="2871495"/>
            <a:ext cx="22015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 of Cryptocurrencies</a:t>
            </a:r>
            <a:endParaRPr/>
          </a:p>
        </p:txBody>
      </p:sp>
      <p:pic>
        <p:nvPicPr>
          <p:cNvPr id="210" name="Google Shape;21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44400" y="214075"/>
            <a:ext cx="688750" cy="6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646111" y="32936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Competition</a:t>
            </a:r>
            <a:endParaRPr/>
          </a:p>
        </p:txBody>
      </p:sp>
      <p:pic>
        <p:nvPicPr>
          <p:cNvPr id="216" name="Google Shape;216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4700" y="1729775"/>
            <a:ext cx="729900" cy="7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4710" y="3724398"/>
            <a:ext cx="1570275" cy="9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0850" y="1442750"/>
            <a:ext cx="1116950" cy="111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45475" y="3272472"/>
            <a:ext cx="1394100" cy="13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44400" y="214075"/>
            <a:ext cx="688750" cy="688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1" name="Google Shape;221;p26"/>
          <p:cNvGraphicFramePr/>
          <p:nvPr/>
        </p:nvGraphicFramePr>
        <p:xfrm>
          <a:off x="646088" y="135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{53E1F15C-272D-4E45-9D74-F1BFF22AFC2B}</a:tableStyleId>
              </a:tblPr>
              <a:tblGrid>
                <a:gridCol w="5143500"/>
                <a:gridCol w="5143500"/>
              </a:tblGrid>
              <a:tr h="2575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Automated Trading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Data Analysis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  <a:tr h="2575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Peer-to-Peer Investing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Market Education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22" name="Google Shape;22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45213" y="2635900"/>
            <a:ext cx="688750" cy="6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</a:t>
            </a:r>
            <a:endParaRPr/>
          </a:p>
        </p:txBody>
      </p:sp>
      <p:pic>
        <p:nvPicPr>
          <p:cNvPr descr="Matthew Teeter, CFO" id="228" name="Google Shape;22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03" y="1976478"/>
            <a:ext cx="2092776" cy="2615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 txBox="1"/>
          <p:nvPr/>
        </p:nvSpPr>
        <p:spPr>
          <a:xfrm>
            <a:off x="3354737" y="4643850"/>
            <a:ext cx="2231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Matthew Teeter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Co-Founder/CFO</a:t>
            </a:r>
            <a:endParaRPr/>
          </a:p>
        </p:txBody>
      </p:sp>
      <p:pic>
        <p:nvPicPr>
          <p:cNvPr id="230" name="Google Shape;230;p27"/>
          <p:cNvPicPr preferRelativeResize="0"/>
          <p:nvPr/>
        </p:nvPicPr>
        <p:blipFill rotWithShape="1">
          <a:blip r:embed="rId4">
            <a:alphaModFix/>
          </a:blip>
          <a:srcRect b="7654" l="0" r="0" t="0"/>
          <a:stretch/>
        </p:blipFill>
        <p:spPr>
          <a:xfrm>
            <a:off x="646102" y="1976478"/>
            <a:ext cx="2180826" cy="261597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/>
          <p:nvPr/>
        </p:nvSpPr>
        <p:spPr>
          <a:xfrm>
            <a:off x="646153" y="4592450"/>
            <a:ext cx="2180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Daniel Anderson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Co-Founder/CEO</a:t>
            </a:r>
            <a:endParaRPr/>
          </a:p>
        </p:txBody>
      </p:sp>
      <p:pic>
        <p:nvPicPr>
          <p:cNvPr id="232" name="Google Shape;23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2800" y="1996400"/>
            <a:ext cx="2296325" cy="25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/>
          <p:nvPr/>
        </p:nvSpPr>
        <p:spPr>
          <a:xfrm>
            <a:off x="8722860" y="4643850"/>
            <a:ext cx="2296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Clay Collins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Advisor (Nomics)</a:t>
            </a:r>
            <a:endParaRPr/>
          </a:p>
        </p:txBody>
      </p:sp>
      <p:pic>
        <p:nvPicPr>
          <p:cNvPr id="234" name="Google Shape;23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44400" y="214075"/>
            <a:ext cx="688750" cy="6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4250" y="1996400"/>
            <a:ext cx="2011274" cy="257612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 txBox="1"/>
          <p:nvPr/>
        </p:nvSpPr>
        <p:spPr>
          <a:xfrm>
            <a:off x="5692800" y="4643850"/>
            <a:ext cx="2854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Christian Skinner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Co-Founder/Developer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